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cs-CZ"/>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E7F0257-4F7E-42CD-A33D-8BC9ED2D9201}" type="slidenum">
              <a:rPr lang="cs-CZ" smtClean="0"/>
              <a:t>‹#›</a:t>
            </a:fld>
            <a:endParaRPr lang="cs-CZ"/>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300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301739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39545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121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368276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22E8C15-E92D-454D-966F-E001137EC6F7}" type="datetimeFigureOut">
              <a:rPr lang="cs-CZ" smtClean="0"/>
              <a:t>27.03.2021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73552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22E8C15-E92D-454D-966F-E001137EC6F7}" type="datetimeFigureOut">
              <a:rPr lang="cs-CZ" smtClean="0"/>
              <a:t>27.03.2021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41314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74034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78760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424372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64288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2E8C15-E92D-454D-966F-E001137EC6F7}" type="datetimeFigureOut">
              <a:rPr lang="cs-CZ" smtClean="0"/>
              <a:t>27.03.2021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1445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39583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22E8C15-E92D-454D-966F-E001137EC6F7}" type="datetimeFigureOut">
              <a:rPr lang="cs-CZ" smtClean="0"/>
              <a:t>27.03.2021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143541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22E8C15-E92D-454D-966F-E001137EC6F7}" type="datetimeFigureOut">
              <a:rPr lang="cs-CZ" smtClean="0"/>
              <a:t>27.03.2021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53539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E8C15-E92D-454D-966F-E001137EC6F7}" type="datetimeFigureOut">
              <a:rPr lang="cs-CZ" smtClean="0"/>
              <a:t>27.03.2021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236870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51312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2E8C15-E92D-454D-966F-E001137EC6F7}" type="datetimeFigureOut">
              <a:rPr lang="cs-CZ" smtClean="0"/>
              <a:t>27.03.2021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7F0257-4F7E-42CD-A33D-8BC9ED2D9201}" type="slidenum">
              <a:rPr lang="cs-CZ" smtClean="0"/>
              <a:t>‹#›</a:t>
            </a:fld>
            <a:endParaRPr lang="cs-CZ"/>
          </a:p>
        </p:txBody>
      </p:sp>
    </p:spTree>
    <p:extLst>
      <p:ext uri="{BB962C8B-B14F-4D97-AF65-F5344CB8AC3E}">
        <p14:creationId xmlns:p14="http://schemas.microsoft.com/office/powerpoint/2010/main" val="413482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22E8C15-E92D-454D-966F-E001137EC6F7}" type="datetimeFigureOut">
              <a:rPr lang="cs-CZ" smtClean="0"/>
              <a:t>27.03.2021</a:t>
            </a:fld>
            <a:endParaRPr lang="cs-CZ"/>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cs-CZ"/>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E7F0257-4F7E-42CD-A33D-8BC9ED2D9201}" type="slidenum">
              <a:rPr lang="cs-CZ" smtClean="0"/>
              <a:t>‹#›</a:t>
            </a:fld>
            <a:endParaRPr lang="cs-CZ"/>
          </a:p>
        </p:txBody>
      </p:sp>
    </p:spTree>
    <p:extLst>
      <p:ext uri="{BB962C8B-B14F-4D97-AF65-F5344CB8AC3E}">
        <p14:creationId xmlns:p14="http://schemas.microsoft.com/office/powerpoint/2010/main" val="320708727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82A4F66-1219-4F4B-8F58-9291E71DB9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5" name="Obrázek 4">
            <a:extLst>
              <a:ext uri="{FF2B5EF4-FFF2-40B4-BE49-F238E27FC236}">
                <a16:creationId xmlns:a16="http://schemas.microsoft.com/office/drawing/2014/main" id="{44D0AD3A-6033-4F2E-A1B4-E349FD8B0ADA}"/>
              </a:ext>
            </a:extLst>
          </p:cNvPr>
          <p:cNvPicPr/>
          <p:nvPr/>
        </p:nvPicPr>
        <p:blipFill>
          <a:blip r:embed="rId2" cstate="print"/>
          <a:stretch>
            <a:fillRect/>
          </a:stretch>
        </p:blipFill>
        <p:spPr>
          <a:xfrm>
            <a:off x="3938587" y="1417955"/>
            <a:ext cx="4314825" cy="4368165"/>
          </a:xfrm>
          <a:prstGeom prst="rect">
            <a:avLst/>
          </a:prstGeom>
          <a:ln>
            <a:noFill/>
          </a:ln>
          <a:effectLst>
            <a:softEdge rad="112500"/>
          </a:effectLst>
        </p:spPr>
      </p:pic>
      <p:sp>
        <p:nvSpPr>
          <p:cNvPr id="6" name="Rectangle 3">
            <a:extLst>
              <a:ext uri="{FF2B5EF4-FFF2-40B4-BE49-F238E27FC236}">
                <a16:creationId xmlns:a16="http://schemas.microsoft.com/office/drawing/2014/main" id="{F84F1002-5985-4180-ABC0-16090114BAD5}"/>
              </a:ext>
            </a:extLst>
          </p:cNvPr>
          <p:cNvSpPr>
            <a:spLocks noChangeArrowheads="1"/>
          </p:cNvSpPr>
          <p:nvPr/>
        </p:nvSpPr>
        <p:spPr bwMode="auto">
          <a:xfrm>
            <a:off x="4229625" y="228600"/>
            <a:ext cx="41056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6000" b="1" i="0" u="none" strike="noStrike" cap="none" normalizeH="0" baseline="0" dirty="0">
                <a:ln>
                  <a:noFill/>
                </a:ln>
                <a:solidFill>
                  <a:srgbClr val="C00000"/>
                </a:solidFill>
                <a:effectLst/>
                <a:latin typeface="Comic Sans MS" panose="030F0702030302020204" pitchFamily="66" charset="0"/>
                <a:ea typeface="Times New Roman" panose="02020603050405020304" pitchFamily="18" charset="0"/>
                <a:cs typeface="Times New Roman" panose="02020603050405020304" pitchFamily="18" charset="0"/>
              </a:rPr>
              <a:t>MAZANEC</a:t>
            </a:r>
            <a:endParaRPr kumimoji="0" lang="cs-CZ" altLang="cs-CZ" sz="6000" b="0" i="0" u="none"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184323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D7A41-778B-4357-B677-DBE1FF3D6E1B}"/>
              </a:ext>
            </a:extLst>
          </p:cNvPr>
          <p:cNvSpPr>
            <a:spLocks noGrp="1"/>
          </p:cNvSpPr>
          <p:nvPr>
            <p:ph type="title"/>
          </p:nvPr>
        </p:nvSpPr>
        <p:spPr>
          <a:xfrm>
            <a:off x="4965430" y="629268"/>
            <a:ext cx="6586491" cy="1286160"/>
          </a:xfrm>
        </p:spPr>
        <p:txBody>
          <a:bodyPr anchor="b">
            <a:normAutofit/>
          </a:bodyPr>
          <a:lstStyle/>
          <a:p>
            <a:r>
              <a:rPr lang="cs-CZ" sz="4100" b="1">
                <a:effectLst/>
                <a:latin typeface="Comic Sans MS" panose="030F0702030302020204" pitchFamily="66" charset="0"/>
                <a:ea typeface="Times New Roman" panose="02020603050405020304" pitchFamily="18" charset="0"/>
                <a:cs typeface="Times New Roman" panose="02020603050405020304" pitchFamily="18" charset="0"/>
              </a:rPr>
              <a:t>SUROVINY</a:t>
            </a:r>
            <a:br>
              <a:rPr lang="cs-CZ" sz="4100">
                <a:effectLst/>
                <a:latin typeface="Calibri" panose="020F0502020204030204" pitchFamily="34" charset="0"/>
                <a:ea typeface="Times New Roman" panose="02020603050405020304" pitchFamily="18" charset="0"/>
                <a:cs typeface="Times New Roman" panose="02020603050405020304" pitchFamily="18" charset="0"/>
              </a:rPr>
            </a:br>
            <a:endParaRPr lang="cs-CZ" sz="4100"/>
          </a:p>
        </p:txBody>
      </p:sp>
      <p:sp>
        <p:nvSpPr>
          <p:cNvPr id="3" name="Zástupný obsah 2">
            <a:extLst>
              <a:ext uri="{FF2B5EF4-FFF2-40B4-BE49-F238E27FC236}">
                <a16:creationId xmlns:a16="http://schemas.microsoft.com/office/drawing/2014/main" id="{4635817C-6E19-4C8E-8C45-D3AAF7FAD774}"/>
              </a:ext>
            </a:extLst>
          </p:cNvPr>
          <p:cNvSpPr>
            <a:spLocks noGrp="1"/>
          </p:cNvSpPr>
          <p:nvPr>
            <p:ph idx="1"/>
          </p:nvPr>
        </p:nvSpPr>
        <p:spPr>
          <a:xfrm>
            <a:off x="4965431" y="2438400"/>
            <a:ext cx="6586489" cy="3785419"/>
          </a:xfrm>
        </p:spPr>
        <p:txBody>
          <a:bodyPr>
            <a:normAutofit fontScale="85000" lnSpcReduction="20000"/>
          </a:bodyPr>
          <a:lstStyle/>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350 g hladké mouky</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150 ml mléka</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85 g rozpuštěného vlažného másla</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70 g cukru krupice</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30 g rozinek</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45 g plátkovaných mandlí</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7 g sušeného droždí</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3 žloutky</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1 vanilkový cukr</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1 lžička citronové kůry</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vejce na potření</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Wingdings" panose="05000000000000000000" pitchFamily="2" charset="2"/>
              <a:buChar char=""/>
            </a:pPr>
            <a:r>
              <a:rPr lang="cs-CZ" sz="1300">
                <a:effectLst/>
                <a:latin typeface="Comic Sans MS" panose="030F0702030302020204" pitchFamily="66" charset="0"/>
                <a:ea typeface="Times New Roman" panose="02020603050405020304" pitchFamily="18" charset="0"/>
                <a:cs typeface="Times New Roman" panose="02020603050405020304" pitchFamily="18" charset="0"/>
              </a:rPr>
              <a:t>sůl</a:t>
            </a:r>
            <a:endParaRPr lang="cs-CZ" sz="1300">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1300"/>
          </a:p>
        </p:txBody>
      </p:sp>
      <p:pic>
        <p:nvPicPr>
          <p:cNvPr id="5" name="Obrázek 4" descr="Obsah obrázku interiér, talíř, automat na kávu&#10;&#10;Popis byl vytvořen automaticky">
            <a:extLst>
              <a:ext uri="{FF2B5EF4-FFF2-40B4-BE49-F238E27FC236}">
                <a16:creationId xmlns:a16="http://schemas.microsoft.com/office/drawing/2014/main" id="{75EEB905-F82E-4F65-8FFB-71EDCDFE9451}"/>
              </a:ext>
            </a:extLst>
          </p:cNvPr>
          <p:cNvPicPr>
            <a:picLocks noChangeAspect="1"/>
          </p:cNvPicPr>
          <p:nvPr/>
        </p:nvPicPr>
        <p:blipFill rotWithShape="1">
          <a:blip r:embed="rId2">
            <a:extLst>
              <a:ext uri="{28A0092B-C50C-407E-A947-70E740481C1C}">
                <a14:useLocalDpi xmlns:a14="http://schemas.microsoft.com/office/drawing/2010/main" val="0"/>
              </a:ext>
            </a:extLst>
          </a:blip>
          <a:srcRect l="17244" r="17697"/>
          <a:stretch/>
        </p:blipFill>
        <p:spPr>
          <a:xfrm>
            <a:off x="20" y="10"/>
            <a:ext cx="4635571" cy="6857990"/>
          </a:xfrm>
          <a:prstGeom prst="rect">
            <a:avLst/>
          </a:prstGeom>
          <a:effectLst/>
        </p:spPr>
      </p:pic>
    </p:spTree>
    <p:extLst>
      <p:ext uri="{BB962C8B-B14F-4D97-AF65-F5344CB8AC3E}">
        <p14:creationId xmlns:p14="http://schemas.microsoft.com/office/powerpoint/2010/main" val="324725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B1D287-A1E6-463A-A61B-1944D34871A4}"/>
              </a:ext>
            </a:extLst>
          </p:cNvPr>
          <p:cNvSpPr>
            <a:spLocks noGrp="1"/>
          </p:cNvSpPr>
          <p:nvPr>
            <p:ph type="title"/>
          </p:nvPr>
        </p:nvSpPr>
        <p:spPr>
          <a:xfrm>
            <a:off x="4965430" y="629268"/>
            <a:ext cx="6586491" cy="1286160"/>
          </a:xfrm>
        </p:spPr>
        <p:txBody>
          <a:bodyPr anchor="b">
            <a:normAutofit/>
          </a:bodyPr>
          <a:lstStyle/>
          <a:p>
            <a:r>
              <a:rPr lang="cs-CZ" sz="4100" b="1">
                <a:effectLst/>
                <a:latin typeface="Comic Sans MS" panose="030F0702030302020204" pitchFamily="66" charset="0"/>
                <a:ea typeface="Times New Roman" panose="02020603050405020304" pitchFamily="18" charset="0"/>
                <a:cs typeface="Times New Roman" panose="02020603050405020304" pitchFamily="18" charset="0"/>
              </a:rPr>
              <a:t>POSTUP</a:t>
            </a:r>
            <a:br>
              <a:rPr lang="cs-CZ" sz="4100">
                <a:effectLst/>
                <a:latin typeface="Calibri" panose="020F0502020204030204" pitchFamily="34" charset="0"/>
                <a:ea typeface="Times New Roman" panose="02020603050405020304" pitchFamily="18" charset="0"/>
                <a:cs typeface="Times New Roman" panose="02020603050405020304" pitchFamily="18" charset="0"/>
              </a:rPr>
            </a:br>
            <a:endParaRPr lang="cs-CZ" sz="4100"/>
          </a:p>
        </p:txBody>
      </p:sp>
      <p:sp>
        <p:nvSpPr>
          <p:cNvPr id="3" name="Zástupný obsah 2">
            <a:extLst>
              <a:ext uri="{FF2B5EF4-FFF2-40B4-BE49-F238E27FC236}">
                <a16:creationId xmlns:a16="http://schemas.microsoft.com/office/drawing/2014/main" id="{5FE500EA-7637-4B1F-881B-FA43CB3D02D3}"/>
              </a:ext>
            </a:extLst>
          </p:cNvPr>
          <p:cNvSpPr>
            <a:spLocks noGrp="1"/>
          </p:cNvSpPr>
          <p:nvPr>
            <p:ph idx="1"/>
          </p:nvPr>
        </p:nvSpPr>
        <p:spPr>
          <a:xfrm>
            <a:off x="4965431" y="2438400"/>
            <a:ext cx="6586489" cy="3785419"/>
          </a:xfrm>
        </p:spPr>
        <p:txBody>
          <a:bodyPr>
            <a:normAutofit/>
          </a:bodyPr>
          <a:lstStyle/>
          <a:p>
            <a:r>
              <a:rPr lang="cs-CZ" sz="2000">
                <a:effectLst/>
                <a:latin typeface="Comic Sans MS" panose="030F0702030302020204" pitchFamily="66" charset="0"/>
                <a:ea typeface="Times New Roman" panose="02020603050405020304" pitchFamily="18" charset="0"/>
                <a:cs typeface="Times New Roman" panose="02020603050405020304" pitchFamily="18" charset="0"/>
              </a:rPr>
              <a:t>Do mísy robota dáme mouku, cukr, vanilkový cukr a špetku soli. Promícháme a ve středu vytvoříme důlek. Přidáme asi polovinu mléka a droždí. Rozmícháme a zapracujeme část mouky, aby se vytvořilo řídké těstíčko. Zakryjeme a necháme kvásek vzejít – asi 15 až 20 minut. Kvásek zvětší objem a bude mít v sobě spoustu bublinek.</a:t>
            </a:r>
            <a:endParaRPr lang="cs-CZ" sz="2000"/>
          </a:p>
        </p:txBody>
      </p:sp>
      <p:pic>
        <p:nvPicPr>
          <p:cNvPr id="9" name="Obrázek 8" descr="Obsah obrázku hrníček, káva, jídlo, polévka&#10;&#10;Popis byl vytvořen automaticky">
            <a:extLst>
              <a:ext uri="{FF2B5EF4-FFF2-40B4-BE49-F238E27FC236}">
                <a16:creationId xmlns:a16="http://schemas.microsoft.com/office/drawing/2014/main" id="{F40D5232-EEF4-4E50-A8E5-C959FDB96ECB}"/>
              </a:ext>
            </a:extLst>
          </p:cNvPr>
          <p:cNvPicPr>
            <a:picLocks noChangeAspect="1"/>
          </p:cNvPicPr>
          <p:nvPr/>
        </p:nvPicPr>
        <p:blipFill rotWithShape="1">
          <a:blip r:embed="rId2">
            <a:extLst>
              <a:ext uri="{28A0092B-C50C-407E-A947-70E740481C1C}">
                <a14:useLocalDpi xmlns:a14="http://schemas.microsoft.com/office/drawing/2010/main" val="0"/>
              </a:ext>
            </a:extLst>
          </a:blip>
          <a:srcRect l="18580" r="17375"/>
          <a:stretch/>
        </p:blipFill>
        <p:spPr>
          <a:xfrm>
            <a:off x="20" y="10"/>
            <a:ext cx="4635571" cy="6857990"/>
          </a:xfrm>
          <a:prstGeom prst="rect">
            <a:avLst/>
          </a:prstGeom>
          <a:effectLst/>
        </p:spPr>
      </p:pic>
    </p:spTree>
    <p:extLst>
      <p:ext uri="{BB962C8B-B14F-4D97-AF65-F5344CB8AC3E}">
        <p14:creationId xmlns:p14="http://schemas.microsoft.com/office/powerpoint/2010/main" val="124940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096A1-2409-44D9-A035-02EFC2AD908A}"/>
              </a:ext>
            </a:extLst>
          </p:cNvPr>
          <p:cNvSpPr>
            <a:spLocks noGrp="1"/>
          </p:cNvSpPr>
          <p:nvPr>
            <p:ph type="title"/>
          </p:nvPr>
        </p:nvSpPr>
        <p:spPr/>
        <p:txBody>
          <a:bodyPr>
            <a:normAutofit fontScale="90000"/>
          </a:bodyPr>
          <a:lstStyle/>
          <a:p>
            <a:r>
              <a:rPr lang="cs-CZ" sz="1800" dirty="0">
                <a:effectLst/>
                <a:latin typeface="Comic Sans MS" panose="030F0702030302020204" pitchFamily="66" charset="0"/>
                <a:ea typeface="Times New Roman" panose="02020603050405020304" pitchFamily="18" charset="0"/>
                <a:cs typeface="Times New Roman" panose="02020603050405020304" pitchFamily="18" charset="0"/>
              </a:rPr>
              <a:t>Ke kvásku a mouce přidáme zbylé mléko. Přidáme i žloutky, rozpuštěné máslo a citronovou kůru. Vložíme hák na hnětení a hněteme v robotu 7 minut. Přidáme rozinky, 30 g plátkovaných mandlí a ještě chvíli prohněteme. Těsto by mělo být hezky hladké a mělo by se odlepovat od stěny mísy.</a:t>
            </a:r>
            <a:endParaRPr lang="cs-CZ" dirty="0"/>
          </a:p>
        </p:txBody>
      </p:sp>
      <p:pic>
        <p:nvPicPr>
          <p:cNvPr id="5" name="Zástupný obsah 4" descr="Obsah obrázku hrníček&#10;&#10;Popis byl vytvořen automaticky">
            <a:extLst>
              <a:ext uri="{FF2B5EF4-FFF2-40B4-BE49-F238E27FC236}">
                <a16:creationId xmlns:a16="http://schemas.microsoft.com/office/drawing/2014/main" id="{32670997-E0B9-4B8F-AD9C-99B8A4C50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426" y="2066608"/>
            <a:ext cx="2315095" cy="2049087"/>
          </a:xfrm>
        </p:spPr>
      </p:pic>
      <p:pic>
        <p:nvPicPr>
          <p:cNvPr id="7" name="Obrázek 6" descr="Obsah obrázku hrníček, jídlo, káva, mísa&#10;&#10;Popis byl vytvořen automaticky">
            <a:extLst>
              <a:ext uri="{FF2B5EF4-FFF2-40B4-BE49-F238E27FC236}">
                <a16:creationId xmlns:a16="http://schemas.microsoft.com/office/drawing/2014/main" id="{4D8164C5-BA52-4454-8533-EC815F333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015" y="3648710"/>
            <a:ext cx="2053244" cy="2049087"/>
          </a:xfrm>
          <a:prstGeom prst="rect">
            <a:avLst/>
          </a:prstGeom>
        </p:spPr>
      </p:pic>
      <p:pic>
        <p:nvPicPr>
          <p:cNvPr id="9" name="Obrázek 8" descr="Obsah obrázku mísa, interiér, zavřít, polévka&#10;&#10;Popis byl vytvořen automaticky">
            <a:extLst>
              <a:ext uri="{FF2B5EF4-FFF2-40B4-BE49-F238E27FC236}">
                <a16:creationId xmlns:a16="http://schemas.microsoft.com/office/drawing/2014/main" id="{34245909-8DD8-41CA-89D8-859A1B684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027" y="1907078"/>
            <a:ext cx="2165465" cy="2007524"/>
          </a:xfrm>
          <a:prstGeom prst="rect">
            <a:avLst/>
          </a:prstGeom>
        </p:spPr>
      </p:pic>
    </p:spTree>
    <p:extLst>
      <p:ext uri="{BB962C8B-B14F-4D97-AF65-F5344CB8AC3E}">
        <p14:creationId xmlns:p14="http://schemas.microsoft.com/office/powerpoint/2010/main" val="278835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9695C6-879B-4D48-9636-81C48C693EBC}"/>
              </a:ext>
            </a:extLst>
          </p:cNvPr>
          <p:cNvSpPr>
            <a:spLocks noGrp="1"/>
          </p:cNvSpPr>
          <p:nvPr>
            <p:ph type="title"/>
          </p:nvPr>
        </p:nvSpPr>
        <p:spPr/>
        <p:txBody>
          <a:bodyPr>
            <a:normAutofit fontScale="90000"/>
          </a:bodyPr>
          <a:lstStyle/>
          <a:p>
            <a:r>
              <a:rPr lang="cs-CZ" sz="1800" dirty="0">
                <a:effectLst/>
                <a:latin typeface="Comic Sans MS" panose="030F0702030302020204" pitchFamily="66" charset="0"/>
                <a:ea typeface="Times New Roman" panose="02020603050405020304" pitchFamily="18" charset="0"/>
                <a:cs typeface="Times New Roman" panose="02020603050405020304" pitchFamily="18" charset="0"/>
              </a:rPr>
              <a:t>Těsto dáme do mísy, zakryjeme fólií a necháme 60 minut vykynout. Vykynuté těsto vyklopíme na pracovní desku a stočíme do pěkného kulatého bochníčku. Dáme na plech vystlaný pečicím papírem, zakryjeme a necháme kynout zhruba 90 minut. Mazanec by měl mezitím pěkně znásobit objem. </a:t>
            </a:r>
            <a:br>
              <a:rPr lang="cs-CZ"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cs-CZ" dirty="0"/>
          </a:p>
        </p:txBody>
      </p:sp>
      <p:pic>
        <p:nvPicPr>
          <p:cNvPr id="5" name="Zástupný obsah 4" descr="Obsah obrázku mísa, hrníček, interiér, polévka&#10;&#10;Popis byl vytvořen automaticky">
            <a:extLst>
              <a:ext uri="{FF2B5EF4-FFF2-40B4-BE49-F238E27FC236}">
                <a16:creationId xmlns:a16="http://schemas.microsoft.com/office/drawing/2014/main" id="{D657A8C5-E29B-44DB-B2E3-12DD8E550E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278" y="1930833"/>
            <a:ext cx="3284682" cy="2763087"/>
          </a:xfrm>
        </p:spPr>
      </p:pic>
      <p:pic>
        <p:nvPicPr>
          <p:cNvPr id="7" name="Obrázek 6" descr="Obsah obrázku interiér, pouzdro, příslušenství&#10;&#10;Popis byl vytvořen automaticky">
            <a:extLst>
              <a:ext uri="{FF2B5EF4-FFF2-40B4-BE49-F238E27FC236}">
                <a16:creationId xmlns:a16="http://schemas.microsoft.com/office/drawing/2014/main" id="{FF73BECD-8857-4089-96E4-D634627D8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765" y="3429000"/>
            <a:ext cx="3099955" cy="2585720"/>
          </a:xfrm>
          <a:prstGeom prst="rect">
            <a:avLst/>
          </a:prstGeom>
        </p:spPr>
      </p:pic>
      <p:pic>
        <p:nvPicPr>
          <p:cNvPr id="9" name="Obrázek 8" descr="Obsah obrázku interiér, kontejner, tác, plast&#10;&#10;Popis byl vytvořen automaticky">
            <a:extLst>
              <a:ext uri="{FF2B5EF4-FFF2-40B4-BE49-F238E27FC236}">
                <a16:creationId xmlns:a16="http://schemas.microsoft.com/office/drawing/2014/main" id="{60F949A0-218B-49E7-8E1E-C61FF08FD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525" y="1690688"/>
            <a:ext cx="2578331" cy="2164787"/>
          </a:xfrm>
          <a:prstGeom prst="rect">
            <a:avLst/>
          </a:prstGeom>
        </p:spPr>
      </p:pic>
    </p:spTree>
    <p:extLst>
      <p:ext uri="{BB962C8B-B14F-4D97-AF65-F5344CB8AC3E}">
        <p14:creationId xmlns:p14="http://schemas.microsoft.com/office/powerpoint/2010/main" val="251460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88007-5EFE-421D-859C-CAC23713250E}"/>
              </a:ext>
            </a:extLst>
          </p:cNvPr>
          <p:cNvSpPr>
            <a:spLocks noGrp="1"/>
          </p:cNvSpPr>
          <p:nvPr>
            <p:ph type="title"/>
          </p:nvPr>
        </p:nvSpPr>
        <p:spPr/>
        <p:txBody>
          <a:bodyPr>
            <a:normAutofit fontScale="90000"/>
          </a:bodyPr>
          <a:lstStyle/>
          <a:p>
            <a:r>
              <a:rPr lang="cs-CZ" sz="1800" dirty="0">
                <a:effectLst/>
                <a:latin typeface="Comic Sans MS" panose="030F0702030302020204" pitchFamily="66" charset="0"/>
                <a:ea typeface="Times New Roman" panose="02020603050405020304" pitchFamily="18" charset="0"/>
                <a:cs typeface="Times New Roman" panose="02020603050405020304" pitchFamily="18" charset="0"/>
              </a:rPr>
              <a:t>Troubu si mezitím předehřejeme na 160 °C. Jakmile je mazanec vykynutý, potřeme jej rozšlehaným vejcem a zasypeme mandlemi. Dáme do trouby a pozvolna pečeme asi 45 minut. Mazanec můžeme otestovat vpichem špejle, která by po vytažení měla být suchá. Pokud je mazanec na povrchu hnědý, ale ještě potřebuje péct dál, zakryjeme ho kouskem alobalu a pečeme dál.</a:t>
            </a:r>
            <a:br>
              <a:rPr lang="cs-CZ"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cs-CZ" dirty="0"/>
          </a:p>
        </p:txBody>
      </p:sp>
      <p:pic>
        <p:nvPicPr>
          <p:cNvPr id="5" name="Zástupný obsah 4" descr="Obsah obrázku interiér, jídlo, tác, máslo&#10;&#10;Popis byl vytvořen automaticky">
            <a:extLst>
              <a:ext uri="{FF2B5EF4-FFF2-40B4-BE49-F238E27FC236}">
                <a16:creationId xmlns:a16="http://schemas.microsoft.com/office/drawing/2014/main" id="{6285CF2A-9B6E-4D66-BD4A-642AA40E32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9896" y="2485260"/>
            <a:ext cx="2552007" cy="2689167"/>
          </a:xfrm>
        </p:spPr>
      </p:pic>
      <p:pic>
        <p:nvPicPr>
          <p:cNvPr id="7" name="Obrázek 6" descr="Obsah obrázku jídlo, talíř, mísa, polévka&#10;&#10;Popis byl vytvořen automaticky">
            <a:extLst>
              <a:ext uri="{FF2B5EF4-FFF2-40B4-BE49-F238E27FC236}">
                <a16:creationId xmlns:a16="http://schemas.microsoft.com/office/drawing/2014/main" id="{64D3CEFA-7FC4-44B0-9B17-8A179A09B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999" y="3429000"/>
            <a:ext cx="2630978" cy="2493818"/>
          </a:xfrm>
          <a:prstGeom prst="rect">
            <a:avLst/>
          </a:prstGeom>
        </p:spPr>
      </p:pic>
    </p:spTree>
    <p:extLst>
      <p:ext uri="{BB962C8B-B14F-4D97-AF65-F5344CB8AC3E}">
        <p14:creationId xmlns:p14="http://schemas.microsoft.com/office/powerpoint/2010/main" val="925571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Hlavní událos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lavní událos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lavní událos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TM04033927[[fn=Hlavní událost]]</Template>
  <TotalTime>16</TotalTime>
  <Words>282</Words>
  <Application>Microsoft Office PowerPoint</Application>
  <PresentationFormat>Širokoúhlá obrazovka</PresentationFormat>
  <Paragraphs>19</Paragraphs>
  <Slides>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vt:i4>
      </vt:variant>
    </vt:vector>
  </HeadingPairs>
  <TitlesOfParts>
    <vt:vector size="12" baseType="lpstr">
      <vt:lpstr>Arial</vt:lpstr>
      <vt:lpstr>Calibri</vt:lpstr>
      <vt:lpstr>Comic Sans MS</vt:lpstr>
      <vt:lpstr>Impact</vt:lpstr>
      <vt:lpstr>Wingdings</vt:lpstr>
      <vt:lpstr>Hlavní událost</vt:lpstr>
      <vt:lpstr>Prezentace aplikace PowerPoint</vt:lpstr>
      <vt:lpstr>SUROVINY </vt:lpstr>
      <vt:lpstr>POSTUP </vt:lpstr>
      <vt:lpstr>Ke kvásku a mouce přidáme zbylé mléko. Přidáme i žloutky, rozpuštěné máslo a citronovou kůru. Vložíme hák na hnětení a hněteme v robotu 7 minut. Přidáme rozinky, 30 g plátkovaných mandlí a ještě chvíli prohněteme. Těsto by mělo být hezky hladké a mělo by se odlepovat od stěny mísy.</vt:lpstr>
      <vt:lpstr>Těsto dáme do mísy, zakryjeme fólií a necháme 60 minut vykynout. Vykynuté těsto vyklopíme na pracovní desku a stočíme do pěkného kulatého bochníčku. Dáme na plech vystlaný pečicím papírem, zakryjeme a necháme kynout zhruba 90 minut. Mazanec by měl mezitím pěkně znásobit objem.  </vt:lpstr>
      <vt:lpstr>Troubu si mezitím předehřejeme na 160 °C. Jakmile je mazanec vykynutý, potřeme jej rozšlehaným vejcem a zasypeme mandlemi. Dáme do trouby a pozvolna pečeme asi 45 minut. Mazanec můžeme otestovat vpichem špejle, která by po vytažení měla být suchá. Pokud je mazanec na povrchu hnědý, ale ještě potřebuje péct dál, zakryjeme ho kouskem alobalu a pečeme dál.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Petra</dc:creator>
  <cp:lastModifiedBy>Petra</cp:lastModifiedBy>
  <cp:revision>2</cp:revision>
  <dcterms:created xsi:type="dcterms:W3CDTF">2021-03-27T17:28:58Z</dcterms:created>
  <dcterms:modified xsi:type="dcterms:W3CDTF">2021-03-27T17:45:52Z</dcterms:modified>
</cp:coreProperties>
</file>