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4" r:id="rId5"/>
    <p:sldId id="262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9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D49ABAF-216A-46AF-9076-EE119BE1E8A1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527F5A-7BC3-486F-906F-5A7C6BADEFD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doplnovacka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stupnovani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adjektiva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Přídavná jména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461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Přídavná jména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Pojmenovávají vlastnosti</a:t>
            </a:r>
          </a:p>
          <a:p>
            <a:r>
              <a:rPr lang="cs-CZ" dirty="0" smtClean="0"/>
              <a:t>Určujeme pád, číslo, rod, vzor</a:t>
            </a:r>
          </a:p>
          <a:p>
            <a:r>
              <a:rPr lang="cs-CZ" dirty="0" smtClean="0"/>
              <a:t>Obvykle bývá ve větě přívlastkem shodným (modrý květ) nebo jmennou částí přísudku (byl zamilován)</a:t>
            </a:r>
          </a:p>
          <a:p>
            <a:endParaRPr lang="cs-CZ" dirty="0" smtClean="0"/>
          </a:p>
          <a:p>
            <a:r>
              <a:rPr lang="cs-CZ" dirty="0" smtClean="0"/>
              <a:t>Některá přídavná jména jsou nesklonná – prima, blond, lila</a:t>
            </a:r>
          </a:p>
          <a:p>
            <a:r>
              <a:rPr lang="cs-CZ" dirty="0" smtClean="0"/>
              <a:t>Ve spojení s lidskými orgány – duálem – stejné koncovky: tvýma ručičkama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7864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a vzory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Druhy: 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Složená - tvrdá, měkká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Jmenná – zastaralé krátké tvary (zbytky u tvrdého vzoru)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Přivlastňovací</a:t>
            </a:r>
          </a:p>
          <a:p>
            <a:endParaRPr lang="cs-CZ" dirty="0" smtClean="0"/>
          </a:p>
          <a:p>
            <a:r>
              <a:rPr lang="cs-CZ" dirty="0" smtClean="0"/>
              <a:t>Vzory: 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mladý, jarní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mlád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 matčin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Zvláštnosti skloňování „matčin“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 množném čísle</a:t>
            </a:r>
          </a:p>
          <a:p>
            <a:endParaRPr lang="cs-CZ" dirty="0" smtClean="0"/>
          </a:p>
          <a:p>
            <a:r>
              <a:rPr lang="cs-CZ" dirty="0" smtClean="0"/>
              <a:t>1.p. – matčin</a:t>
            </a:r>
            <a:r>
              <a:rPr lang="cs-CZ" dirty="0" smtClean="0">
                <a:solidFill>
                  <a:srgbClr val="C00000"/>
                </a:solidFill>
              </a:rPr>
              <a:t>i</a:t>
            </a:r>
            <a:r>
              <a:rPr lang="cs-CZ" dirty="0" smtClean="0"/>
              <a:t> synové		matčin</a:t>
            </a:r>
            <a:r>
              <a:rPr lang="cs-CZ" dirty="0" smtClean="0">
                <a:solidFill>
                  <a:srgbClr val="C00000"/>
                </a:solidFill>
              </a:rPr>
              <a:t>y</a:t>
            </a:r>
            <a:r>
              <a:rPr lang="cs-CZ" dirty="0" smtClean="0"/>
              <a:t> hrady</a:t>
            </a:r>
          </a:p>
          <a:p>
            <a:r>
              <a:rPr lang="cs-CZ" dirty="0" smtClean="0"/>
              <a:t>4.p – matčin</a:t>
            </a:r>
            <a:r>
              <a:rPr lang="cs-CZ" dirty="0" smtClean="0">
                <a:solidFill>
                  <a:srgbClr val="C00000"/>
                </a:solidFill>
              </a:rPr>
              <a:t>y</a:t>
            </a:r>
            <a:r>
              <a:rPr lang="cs-CZ" dirty="0" smtClean="0"/>
              <a:t> syny		matčin</a:t>
            </a:r>
            <a:r>
              <a:rPr lang="cs-CZ" dirty="0" smtClean="0">
                <a:solidFill>
                  <a:srgbClr val="C00000"/>
                </a:solidFill>
              </a:rPr>
              <a:t>y</a:t>
            </a:r>
            <a:r>
              <a:rPr lang="cs-CZ" dirty="0" smtClean="0"/>
              <a:t> hrady</a:t>
            </a:r>
            <a:endParaRPr lang="cs-CZ" dirty="0"/>
          </a:p>
        </p:txBody>
      </p:sp>
      <p:sp>
        <p:nvSpPr>
          <p:cNvPr id="4" name="Slunce 3">
            <a:hlinkClick r:id="rId2" action="ppaction://hlinkfile"/>
          </p:cNvPr>
          <p:cNvSpPr/>
          <p:nvPr/>
        </p:nvSpPr>
        <p:spPr>
          <a:xfrm>
            <a:off x="755576" y="5085184"/>
            <a:ext cx="1512168" cy="129614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Stupňování přídavných jmen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Pravidelné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2. stupeň – přípony –</a:t>
            </a:r>
            <a:r>
              <a:rPr lang="cs-CZ" dirty="0" err="1" smtClean="0">
                <a:solidFill>
                  <a:schemeClr val="tx1"/>
                </a:solidFill>
              </a:rPr>
              <a:t>ejší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err="1" smtClean="0">
                <a:solidFill>
                  <a:schemeClr val="tx1"/>
                </a:solidFill>
              </a:rPr>
              <a:t>ější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err="1" smtClean="0">
                <a:solidFill>
                  <a:schemeClr val="tx1"/>
                </a:solidFill>
              </a:rPr>
              <a:t>ší</a:t>
            </a:r>
            <a:r>
              <a:rPr lang="cs-CZ" dirty="0" smtClean="0">
                <a:solidFill>
                  <a:schemeClr val="tx1"/>
                </a:solidFill>
              </a:rPr>
              <a:t>, í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3. stupeň – </a:t>
            </a:r>
            <a:r>
              <a:rPr lang="cs-CZ" dirty="0" err="1" smtClean="0">
                <a:solidFill>
                  <a:schemeClr val="tx1"/>
                </a:solidFill>
              </a:rPr>
              <a:t>nej</a:t>
            </a:r>
            <a:r>
              <a:rPr lang="cs-CZ" dirty="0" smtClean="0">
                <a:solidFill>
                  <a:schemeClr val="tx1"/>
                </a:solidFill>
              </a:rPr>
              <a:t>+2.stupeň</a:t>
            </a:r>
          </a:p>
          <a:p>
            <a:pPr lvl="1"/>
            <a:r>
              <a:rPr lang="cs-CZ" dirty="0" smtClean="0"/>
              <a:t>hezký, hezčí, nejhezčí</a:t>
            </a:r>
          </a:p>
          <a:p>
            <a:r>
              <a:rPr lang="cs-CZ" dirty="0" smtClean="0"/>
              <a:t>Nepravidelné – jiný kořen slova</a:t>
            </a:r>
          </a:p>
          <a:p>
            <a:pPr lvl="1"/>
            <a:r>
              <a:rPr lang="cs-CZ" dirty="0" smtClean="0"/>
              <a:t>dobrý, lepší, nejlepší</a:t>
            </a:r>
          </a:p>
          <a:p>
            <a:r>
              <a:rPr lang="cs-CZ" dirty="0" smtClean="0"/>
              <a:t>Opisem – hlavně u přejatých adjektiv</a:t>
            </a:r>
          </a:p>
          <a:p>
            <a:pPr lvl="1"/>
            <a:r>
              <a:rPr lang="cs-CZ" dirty="0" smtClean="0"/>
              <a:t>nejméně navštěvovaný</a:t>
            </a:r>
          </a:p>
          <a:p>
            <a:endParaRPr lang="cs-CZ" dirty="0"/>
          </a:p>
        </p:txBody>
      </p:sp>
      <p:sp>
        <p:nvSpPr>
          <p:cNvPr id="4" name="Slunce 3">
            <a:hlinkClick r:id="rId2" action="ppaction://hlinkfile"/>
          </p:cNvPr>
          <p:cNvSpPr/>
          <p:nvPr/>
        </p:nvSpPr>
        <p:spPr>
          <a:xfrm>
            <a:off x="6948264" y="4509120"/>
            <a:ext cx="1656184" cy="18002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28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sz="2800" dirty="0"/>
          </a:p>
          <a:p>
            <a:r>
              <a:rPr lang="cs-CZ" sz="2800" dirty="0"/>
              <a:t>Zdroj:</a:t>
            </a:r>
          </a:p>
          <a:p>
            <a:r>
              <a:rPr lang="cs-CZ" sz="2400" dirty="0"/>
              <a:t>SOCHROVÁ, Marie. Český jazyk v kostce. 3. vyd. Havlíčkův Brod: Fragment, 2004, 104 s. ISBN 80720096723. </a:t>
            </a:r>
          </a:p>
          <a:p>
            <a:endParaRPr lang="cs-CZ" sz="2800" smtClean="0"/>
          </a:p>
          <a:p>
            <a:r>
              <a:rPr lang="cs-CZ" sz="2800" smtClean="0"/>
              <a:t>Ostatní </a:t>
            </a:r>
            <a:r>
              <a:rPr lang="cs-CZ" sz="2800" dirty="0"/>
              <a:t>objekty a text je vlastní originální tvorbou autora nebo jsou součástí softwaru Microsoft ® Office.</a:t>
            </a:r>
          </a:p>
          <a:p>
            <a:r>
              <a:rPr lang="cs-CZ" sz="2800" dirty="0" smtClean="0"/>
              <a:t>Kvíz </a:t>
            </a:r>
            <a:r>
              <a:rPr lang="cs-CZ" sz="2800" dirty="0"/>
              <a:t>je vypracován v softwaru </a:t>
            </a:r>
            <a:r>
              <a:rPr lang="cs-CZ" sz="2800" dirty="0" err="1"/>
              <a:t>HotPotatoes</a:t>
            </a:r>
            <a:r>
              <a:rPr lang="cs-CZ" sz="2800" baseline="30000" dirty="0" err="1"/>
              <a:t>TM</a:t>
            </a:r>
            <a:r>
              <a:rPr lang="cs-CZ" sz="2800" baseline="30000" dirty="0"/>
              <a:t> </a:t>
            </a:r>
            <a:r>
              <a:rPr lang="cs-CZ" sz="2800" dirty="0"/>
              <a:t>6. Je nedílnou součástí materiálu a je zakázáno šířit jej zvlášť.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14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154</TotalTime>
  <Words>237</Words>
  <Application>Microsoft Office PowerPoint</Application>
  <PresentationFormat>Předvádění na obrazovce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Administrativní</vt:lpstr>
      <vt:lpstr>Přídavná jména</vt:lpstr>
      <vt:lpstr>Přídavná jména</vt:lpstr>
      <vt:lpstr>Druhy a vzory</vt:lpstr>
      <vt:lpstr>Zvláštnosti skloňování „matčin“</vt:lpstr>
      <vt:lpstr>Stupňování přídavných jmen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Ohebné slovní druhy</dc:title>
  <dc:creator>uzivatel</dc:creator>
  <cp:lastModifiedBy>VeronikaP</cp:lastModifiedBy>
  <cp:revision>21</cp:revision>
  <dcterms:created xsi:type="dcterms:W3CDTF">2012-09-16T19:51:49Z</dcterms:created>
  <dcterms:modified xsi:type="dcterms:W3CDTF">2012-10-23T08:32:29Z</dcterms:modified>
</cp:coreProperties>
</file>